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1" r:id="rId3"/>
    <p:sldId id="289" r:id="rId4"/>
    <p:sldId id="290" r:id="rId5"/>
    <p:sldId id="291" r:id="rId6"/>
    <p:sldId id="292" r:id="rId7"/>
    <p:sldId id="296" r:id="rId8"/>
    <p:sldId id="297" r:id="rId9"/>
    <p:sldId id="301" r:id="rId10"/>
    <p:sldId id="302" r:id="rId11"/>
    <p:sldId id="293" r:id="rId12"/>
    <p:sldId id="298" r:id="rId13"/>
    <p:sldId id="294" r:id="rId14"/>
    <p:sldId id="299" r:id="rId15"/>
    <p:sldId id="295" r:id="rId16"/>
    <p:sldId id="300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AB79"/>
    <a:srgbClr val="92D050"/>
    <a:srgbClr val="74B230"/>
    <a:srgbClr val="002B41"/>
    <a:srgbClr val="D7DCE6"/>
    <a:srgbClr val="FFFFFF"/>
    <a:srgbClr val="000000"/>
    <a:srgbClr val="FF0000"/>
    <a:srgbClr val="566789"/>
    <a:srgbClr val="3D3F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2" y="660"/>
      </p:cViewPr>
      <p:guideLst>
        <p:guide orient="horz" pos="2160"/>
        <p:guide pos="3840"/>
        <p:guide pos="1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8BD82-665D-4BC5-AAE2-04BFAF799A0F}" type="datetimeFigureOut">
              <a:rPr lang="zh-CN" altLang="en-US" smtClean="0"/>
              <a:t>2025/3/5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A7EBA-05B1-494D-A7B8-D7C49BED02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080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A7EBA-05B1-494D-A7B8-D7C49BED024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531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B123D-DFB8-4EEC-8F62-855F0B71B23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635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2011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3987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3262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9521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>
            <a:extLst>
              <a:ext uri="{FF2B5EF4-FFF2-40B4-BE49-F238E27FC236}">
                <a16:creationId xmlns:a16="http://schemas.microsoft.com/office/drawing/2014/main" id="{961EE43A-4CFD-4F79-B40D-5193D66CD6DB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>
            <a:extLst>
              <a:ext uri="{FF2B5EF4-FFF2-40B4-BE49-F238E27FC236}">
                <a16:creationId xmlns:a16="http://schemas.microsoft.com/office/drawing/2014/main" id="{52B63C82-9480-4EA2-A4C7-6C3D0F681F6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7171" name="灯片编号占位符 3">
            <a:extLst>
              <a:ext uri="{FF2B5EF4-FFF2-40B4-BE49-F238E27FC236}">
                <a16:creationId xmlns:a16="http://schemas.microsoft.com/office/drawing/2014/main" id="{2FEAEEC2-3BD4-4491-BCB7-20A0F77EA5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/>
            <a:fld id="{44FC09FE-69FD-4FFE-9D87-06BDD158BA5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/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256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19170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30C6-71E4-49A8-A7DF-01F59C052E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10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30C6-71E4-49A8-A7DF-01F59C052E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12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alpha val="93000"/>
                </a:schemeClr>
              </a:gs>
              <a:gs pos="69000">
                <a:schemeClr val="tx1">
                  <a:alpha val="97000"/>
                </a:schemeClr>
              </a:gs>
              <a:gs pos="83000">
                <a:schemeClr val="tx1">
                  <a:alpha val="98000"/>
                </a:schemeClr>
              </a:gs>
              <a:gs pos="100000">
                <a:schemeClr val="tx1">
                  <a:alpha val="96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00145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"/>
    </mc:Choice>
    <mc:Fallback xmlns="">
      <p:transition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8E25F0B4-7F92-4D2B-A302-D7892337C5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3F85B53D-7C50-479E-A32B-CB0657941247}" type="datetimeFigureOut">
              <a:rPr lang="zh-CN" altLang="en-US"/>
              <a:pPr>
                <a:defRPr/>
              </a:pPr>
              <a:t>2025/3/5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5751CD6F-ACF8-4D69-844E-7B6E5C0F7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12142EF6-7458-4A18-80C8-1DF621422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1B94C540-C782-40E7-89C2-4999917113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65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16000" y="365126"/>
            <a:ext cx="1116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6000" y="1320801"/>
            <a:ext cx="11160000" cy="4856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16001" y="6356352"/>
            <a:ext cx="2032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989733" y="6356352"/>
            <a:ext cx="686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130C6-71E4-49A8-A7DF-01F59C052E9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110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2400" kern="1200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2">
              <a:lumMod val="40000"/>
              <a:lumOff val="60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30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9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18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4D908337-FD6F-4CFC-8CC6-2F1B8F81717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4767078" y="2983746"/>
            <a:ext cx="3170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资格预审报名文件</a:t>
            </a:r>
          </a:p>
        </p:txBody>
      </p:sp>
      <p:sp>
        <p:nvSpPr>
          <p:cNvPr id="55" name="矩形 54"/>
          <p:cNvSpPr/>
          <p:nvPr/>
        </p:nvSpPr>
        <p:spPr>
          <a:xfrm>
            <a:off x="0" y="1950721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lt1"/>
                </a:solidFill>
              </a:rPr>
              <a:t>武隆白马山康养度假区策划方案征集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65D424D-C9BD-4280-8962-862F57548037}"/>
              </a:ext>
            </a:extLst>
          </p:cNvPr>
          <p:cNvSpPr txBox="1"/>
          <p:nvPr/>
        </p:nvSpPr>
        <p:spPr>
          <a:xfrm>
            <a:off x="4767078" y="5661248"/>
            <a:ext cx="3170422" cy="4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11" b="1" dirty="0" err="1">
                <a:solidFill>
                  <a:schemeClr val="bg1"/>
                </a:solidFill>
                <a:latin typeface="+mj-ea"/>
                <a:ea typeface="+mj-ea"/>
              </a:rPr>
              <a:t>Xxxxx</a:t>
            </a:r>
            <a:r>
              <a:rPr lang="en-US" altLang="zh-CN" sz="2211" b="1" dirty="0">
                <a:solidFill>
                  <a:schemeClr val="bg1"/>
                </a:solidFill>
                <a:latin typeface="+mj-ea"/>
                <a:ea typeface="+mj-ea"/>
              </a:rPr>
              <a:t>(</a:t>
            </a:r>
            <a:r>
              <a:rPr lang="zh-CN" altLang="en-US" sz="2211" b="1" dirty="0">
                <a:solidFill>
                  <a:schemeClr val="bg1"/>
                </a:solidFill>
                <a:latin typeface="+mj-ea"/>
                <a:ea typeface="+mj-ea"/>
              </a:rPr>
              <a:t>单位名称）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863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grpSp>
        <p:nvGrpSpPr>
          <p:cNvPr id="6" name="组合 5"/>
          <p:cNvGrpSpPr/>
          <p:nvPr/>
        </p:nvGrpSpPr>
        <p:grpSpPr>
          <a:xfrm>
            <a:off x="7324628" y="284402"/>
            <a:ext cx="4590853" cy="6457063"/>
            <a:chOff x="8330244" y="920826"/>
            <a:chExt cx="3585236" cy="5042656"/>
          </a:xfrm>
        </p:grpSpPr>
        <p:sp>
          <p:nvSpPr>
            <p:cNvPr id="7" name="矩形 6"/>
            <p:cNvSpPr/>
            <p:nvPr/>
          </p:nvSpPr>
          <p:spPr>
            <a:xfrm>
              <a:off x="8330244" y="3584928"/>
              <a:ext cx="3585236" cy="23785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330244" y="920826"/>
              <a:ext cx="3585236" cy="23785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43585" y="1118413"/>
            <a:ext cx="472230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/>
              <a:t>Xx</a:t>
            </a:r>
            <a:r>
              <a:rPr lang="zh-CN" altLang="en-US" sz="3200" b="1" dirty="0"/>
              <a:t>方案设计 </a:t>
            </a:r>
            <a:endParaRPr lang="en-US" altLang="zh-CN" sz="3200" b="1" dirty="0"/>
          </a:p>
          <a:p>
            <a:r>
              <a:rPr lang="zh-CN" altLang="en-US" dirty="0"/>
              <a:t>    </a:t>
            </a:r>
            <a:endParaRPr lang="en-US" altLang="zh-CN" dirty="0"/>
          </a:p>
          <a:p>
            <a:r>
              <a:rPr lang="zh-CN" altLang="en-US" dirty="0"/>
              <a:t>设计规模：</a:t>
            </a:r>
            <a:r>
              <a:rPr lang="en-US" altLang="zh-CN" dirty="0"/>
              <a:t>xx</a:t>
            </a:r>
            <a:r>
              <a:rPr lang="zh-CN" altLang="en-US" dirty="0"/>
              <a:t>公顷</a:t>
            </a:r>
            <a:endParaRPr lang="en-US" altLang="zh-CN" dirty="0"/>
          </a:p>
          <a:p>
            <a:r>
              <a:rPr lang="zh-CN" altLang="en-US" dirty="0"/>
              <a:t>项目地点：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设计时间：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设计理念：</a:t>
            </a:r>
            <a:r>
              <a:rPr lang="en-US" altLang="zh-CN" dirty="0"/>
              <a:t>……</a:t>
            </a:r>
          </a:p>
          <a:p>
            <a:r>
              <a:rPr lang="zh-CN" altLang="en-US" dirty="0"/>
              <a:t>设计成员：</a:t>
            </a:r>
            <a:r>
              <a:rPr lang="en-US" altLang="zh-CN" dirty="0"/>
              <a:t>…….</a:t>
            </a:r>
          </a:p>
          <a:p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122603" y="3695754"/>
            <a:ext cx="4590853" cy="30457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3206153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首席设计师业绩介绍</a:t>
            </a:r>
          </a:p>
        </p:txBody>
      </p:sp>
    </p:spTree>
    <p:extLst>
      <p:ext uri="{BB962C8B-B14F-4D97-AF65-F5344CB8AC3E}">
        <p14:creationId xmlns:p14="http://schemas.microsoft.com/office/powerpoint/2010/main" val="2955384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A-矩形 4">
            <a:extLst>
              <a:ext uri="{FF2B5EF4-FFF2-40B4-BE49-F238E27FC236}">
                <a16:creationId xmlns:a16="http://schemas.microsoft.com/office/drawing/2014/main" id="{A49FF444-BC57-4156-A779-90BCCB005E0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报名团队介绍</a:t>
            </a:r>
          </a:p>
        </p:txBody>
      </p:sp>
      <p:cxnSp>
        <p:nvCxnSpPr>
          <p:cNvPr id="6151" name="PA-直接连接符 7">
            <a:extLst>
              <a:ext uri="{FF2B5EF4-FFF2-40B4-BE49-F238E27FC236}">
                <a16:creationId xmlns:a16="http://schemas.microsoft.com/office/drawing/2014/main" id="{43F508F7-109F-49D4-98A3-B1AA12F3A8F7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49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2739648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报名团队介绍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635281"/>
            <a:ext cx="62874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团队主要设计人员介绍</a:t>
            </a:r>
          </a:p>
        </p:txBody>
      </p:sp>
      <p:graphicFrame>
        <p:nvGraphicFramePr>
          <p:cNvPr id="6" name="表格 -1"/>
          <p:cNvGraphicFramePr/>
          <p:nvPr>
            <p:extLst>
              <p:ext uri="{D42A27DB-BD31-4B8C-83A1-F6EECF244321}">
                <p14:modId xmlns:p14="http://schemas.microsoft.com/office/powerpoint/2010/main" val="2565609135"/>
              </p:ext>
            </p:extLst>
          </p:nvPr>
        </p:nvGraphicFramePr>
        <p:xfrm>
          <a:off x="409434" y="1459865"/>
          <a:ext cx="11463657" cy="240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2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5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55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662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序号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姓名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本项目职务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单位职务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从业时间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1" dirty="0">
                          <a:solidFill>
                            <a:schemeClr val="bg1"/>
                          </a:solidFill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专业</a:t>
                      </a:r>
                      <a:endParaRPr lang="zh-CN" altLang="en-US" sz="1600" b="1" dirty="0">
                        <a:solidFill>
                          <a:schemeClr val="bg1"/>
                        </a:solidFill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AB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97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A-矩形 4">
            <a:extLst>
              <a:ext uri="{FF2B5EF4-FFF2-40B4-BE49-F238E27FC236}">
                <a16:creationId xmlns:a16="http://schemas.microsoft.com/office/drawing/2014/main" id="{A49FF444-BC57-4156-A779-90BCCB005E0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联合体分工</a:t>
            </a:r>
          </a:p>
        </p:txBody>
      </p:sp>
      <p:cxnSp>
        <p:nvCxnSpPr>
          <p:cNvPr id="6151" name="PA-直接连接符 7">
            <a:extLst>
              <a:ext uri="{FF2B5EF4-FFF2-40B4-BE49-F238E27FC236}">
                <a16:creationId xmlns:a16="http://schemas.microsoft.com/office/drawing/2014/main" id="{43F508F7-109F-49D4-98A3-B1AA12F3A8F7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591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2334296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b="1" dirty="0"/>
              <a:t>联合体分工</a:t>
            </a:r>
          </a:p>
        </p:txBody>
      </p:sp>
      <p:graphicFrame>
        <p:nvGraphicFramePr>
          <p:cNvPr id="6" name="表格 5"/>
          <p:cNvGraphicFramePr/>
          <p:nvPr>
            <p:extLst>
              <p:ext uri="{D42A27DB-BD31-4B8C-83A1-F6EECF244321}">
                <p14:modId xmlns:p14="http://schemas.microsoft.com/office/powerpoint/2010/main" val="4129885563"/>
              </p:ext>
            </p:extLst>
          </p:nvPr>
        </p:nvGraphicFramePr>
        <p:xfrm>
          <a:off x="288291" y="1951355"/>
          <a:ext cx="11521442" cy="38125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620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08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739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SzPct val="80000"/>
                        <a:buNone/>
                        <a:defRPr/>
                      </a:pPr>
                      <a:r>
                        <a:rPr lang="zh-CN" altLang="en-US" sz="1600" dirty="0"/>
                        <a:t>联合体单位名称</a:t>
                      </a:r>
                      <a:endParaRPr lang="zh-CN" altLang="en-US" sz="1600" b="0" dirty="0">
                        <a:solidFill>
                          <a:srgbClr val="022012"/>
                        </a:solidFill>
                        <a:latin typeface="方正清刻本悦宋简体" panose="02000000000000000000" pitchFamily="2" charset="-122"/>
                        <a:ea typeface="方正清刻本悦宋简体" panose="02000000000000000000" pitchFamily="2" charset="-122"/>
                        <a:cs typeface="等线" panose="02010600030101010101" charset="-122"/>
                      </a:endParaRPr>
                    </a:p>
                  </a:txBody>
                  <a:tcP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>
                    <a:solidFill>
                      <a:srgbClr val="25AB7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>
                    <a:solidFill>
                      <a:srgbClr val="25AB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739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SzPct val="80000"/>
                        <a:buNone/>
                        <a:defRPr/>
                      </a:pPr>
                      <a:r>
                        <a:rPr lang="zh-CN" altLang="en-US" sz="1600" dirty="0"/>
                        <a:t>资质情况</a:t>
                      </a:r>
                      <a:endParaRPr lang="zh-CN" altLang="en-US" sz="1600" dirty="0">
                        <a:solidFill>
                          <a:srgbClr val="022012"/>
                        </a:solidFill>
                        <a:latin typeface="方正清刻本悦宋简体" panose="02000000000000000000" pitchFamily="2" charset="-122"/>
                        <a:ea typeface="方正清刻本悦宋简体" panose="02000000000000000000" pitchFamily="2" charset="-122"/>
                        <a:cs typeface="等线" panose="0201060003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739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SzPct val="80000"/>
                        <a:buNone/>
                        <a:defRPr/>
                      </a:pPr>
                      <a:r>
                        <a:rPr lang="zh-CN" altLang="en-US" sz="1600" dirty="0"/>
                        <a:t>在联合体中的权益份额(%)</a:t>
                      </a:r>
                      <a:endParaRPr lang="zh-CN" altLang="en-US" sz="1600" dirty="0">
                        <a:solidFill>
                          <a:srgbClr val="022012"/>
                        </a:solidFill>
                        <a:latin typeface="方正清刻本悦宋简体" panose="02000000000000000000" pitchFamily="2" charset="-122"/>
                        <a:ea typeface="方正清刻本悦宋简体" panose="02000000000000000000" pitchFamily="2" charset="-122"/>
                        <a:cs typeface="等线" panose="0201060003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SzPct val="80000"/>
                        <a:buNone/>
                        <a:defRPr/>
                      </a:pPr>
                      <a:r>
                        <a:rPr lang="zh-CN" altLang="en-US" sz="1600" dirty="0"/>
                        <a:t>在联合体中拟承担的工作内容和工作量</a:t>
                      </a:r>
                      <a:endParaRPr lang="zh-CN" altLang="en-US" sz="1600" dirty="0">
                        <a:solidFill>
                          <a:srgbClr val="022012"/>
                        </a:solidFill>
                        <a:latin typeface="方正清刻本悦宋简体" panose="02000000000000000000" pitchFamily="2" charset="-122"/>
                        <a:ea typeface="方正清刻本悦宋简体" panose="02000000000000000000" pitchFamily="2" charset="-122"/>
                        <a:cs typeface="等线" panose="0201060003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739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buSzPct val="80000"/>
                        <a:buNone/>
                        <a:defRPr/>
                      </a:pPr>
                      <a:r>
                        <a:rPr lang="zh-CN" altLang="en-US" sz="1600" dirty="0"/>
                        <a:t>拟配备主要人员的名单</a:t>
                      </a:r>
                      <a:endParaRPr lang="zh-CN" altLang="en-US" sz="1600" dirty="0">
                        <a:solidFill>
                          <a:srgbClr val="022012"/>
                        </a:solidFill>
                        <a:latin typeface="方正清刻本悦宋简体" panose="02000000000000000000" pitchFamily="2" charset="-122"/>
                        <a:ea typeface="方正清刻本悦宋简体" panose="02000000000000000000" pitchFamily="2" charset="-122"/>
                        <a:cs typeface="等线" panose="02010600030101010101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12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A-矩形 4">
            <a:extLst>
              <a:ext uri="{FF2B5EF4-FFF2-40B4-BE49-F238E27FC236}">
                <a16:creationId xmlns:a16="http://schemas.microsoft.com/office/drawing/2014/main" id="{A49FF444-BC57-4156-A779-90BCCB005E0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自我推荐说明</a:t>
            </a:r>
          </a:p>
        </p:txBody>
      </p:sp>
      <p:cxnSp>
        <p:nvCxnSpPr>
          <p:cNvPr id="6151" name="PA-直接连接符 7">
            <a:extLst>
              <a:ext uri="{FF2B5EF4-FFF2-40B4-BE49-F238E27FC236}">
                <a16:creationId xmlns:a16="http://schemas.microsoft.com/office/drawing/2014/main" id="{43F508F7-109F-49D4-98A3-B1AA12F3A8F7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299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2654807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自我推荐说明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1181298"/>
            <a:ext cx="62874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不超过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200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字</a:t>
            </a:r>
            <a:endParaRPr lang="en-US" altLang="zh-CN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57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矩形 5"/>
          <p:cNvSpPr/>
          <p:nvPr>
            <p:custDataLst>
              <p:tags r:id="rId1"/>
            </p:custDataLst>
          </p:nvPr>
        </p:nvSpPr>
        <p:spPr>
          <a:xfrm>
            <a:off x="7949292" y="714586"/>
            <a:ext cx="1899139" cy="36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sz="2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ea"/>
              </a:rPr>
              <a:t>CONTENT</a:t>
            </a:r>
            <a:endParaRPr lang="zh-CN" altLang="en-US" sz="2400" b="1" dirty="0">
              <a:solidFill>
                <a:schemeClr val="tx2">
                  <a:lumMod val="20000"/>
                  <a:lumOff val="80000"/>
                </a:schemeClr>
              </a:solidFill>
              <a:latin typeface="+mj-ea"/>
            </a:endParaRPr>
          </a:p>
        </p:txBody>
      </p:sp>
      <p:sp>
        <p:nvSpPr>
          <p:cNvPr id="8" name="PA_文本框 7"/>
          <p:cNvSpPr txBox="1"/>
          <p:nvPr>
            <p:custDataLst>
              <p:tags r:id="rId2"/>
            </p:custDataLst>
          </p:nvPr>
        </p:nvSpPr>
        <p:spPr>
          <a:xfrm>
            <a:off x="8055678" y="1103186"/>
            <a:ext cx="1332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+mj-ea"/>
                <a:ea typeface="+mj-ea"/>
              </a:rPr>
              <a:t>目    录</a:t>
            </a:r>
          </a:p>
        </p:txBody>
      </p:sp>
      <p:sp>
        <p:nvSpPr>
          <p:cNvPr id="9" name="PA_矩形 8"/>
          <p:cNvSpPr/>
          <p:nvPr>
            <p:custDataLst>
              <p:tags r:id="rId3"/>
            </p:custDataLst>
          </p:nvPr>
        </p:nvSpPr>
        <p:spPr>
          <a:xfrm>
            <a:off x="8132019" y="1940609"/>
            <a:ext cx="531719" cy="5118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PA_矩形 10"/>
          <p:cNvSpPr/>
          <p:nvPr>
            <p:custDataLst>
              <p:tags r:id="rId4"/>
            </p:custDataLst>
          </p:nvPr>
        </p:nvSpPr>
        <p:spPr>
          <a:xfrm>
            <a:off x="8132019" y="2847517"/>
            <a:ext cx="531719" cy="5118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PA_矩形 12"/>
          <p:cNvSpPr/>
          <p:nvPr>
            <p:custDataLst>
              <p:tags r:id="rId5"/>
            </p:custDataLst>
          </p:nvPr>
        </p:nvSpPr>
        <p:spPr>
          <a:xfrm>
            <a:off x="8132019" y="3754424"/>
            <a:ext cx="531719" cy="5118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PA_矩形 14"/>
          <p:cNvSpPr/>
          <p:nvPr>
            <p:custDataLst>
              <p:tags r:id="rId6"/>
            </p:custDataLst>
          </p:nvPr>
        </p:nvSpPr>
        <p:spPr>
          <a:xfrm>
            <a:off x="8132019" y="4661330"/>
            <a:ext cx="531719" cy="5118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04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764226" y="1553481"/>
            <a:ext cx="2339102" cy="470898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设计单位介绍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首席设计师介绍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报名团队介绍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联合体分工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  <a:p>
            <a:pPr>
              <a:lnSpc>
                <a:spcPct val="250000"/>
              </a:lnSpc>
              <a:buSzPct val="80000"/>
              <a:defRPr/>
            </a:pPr>
            <a:r>
              <a:rPr lang="zh-CN" altLang="en-US" sz="2400" dirty="0">
                <a:solidFill>
                  <a:srgbClr val="02201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charset="-122"/>
                <a:sym typeface="+mn-ea"/>
              </a:rPr>
              <a:t>自我推荐说明</a:t>
            </a:r>
            <a:endParaRPr lang="en-US" altLang="zh-CN" sz="2400" dirty="0">
              <a:solidFill>
                <a:srgbClr val="02201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charset="-122"/>
              <a:sym typeface="+mn-ea"/>
            </a:endParaRPr>
          </a:p>
        </p:txBody>
      </p:sp>
      <p:sp>
        <p:nvSpPr>
          <p:cNvPr id="34" name="PA_矩形 14"/>
          <p:cNvSpPr/>
          <p:nvPr>
            <p:custDataLst>
              <p:tags r:id="rId7"/>
            </p:custDataLst>
          </p:nvPr>
        </p:nvSpPr>
        <p:spPr>
          <a:xfrm>
            <a:off x="8132019" y="5568240"/>
            <a:ext cx="531719" cy="5118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05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731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1" grpId="0" animBg="1"/>
      <p:bldP spid="13" grpId="0" animBg="1"/>
      <p:bldP spid="15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A-矩形 4">
            <a:extLst>
              <a:ext uri="{FF2B5EF4-FFF2-40B4-BE49-F238E27FC236}">
                <a16:creationId xmlns:a16="http://schemas.microsoft.com/office/drawing/2014/main" id="{A49FF444-BC57-4156-A779-90BCCB005E0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设计单位简介</a:t>
            </a:r>
          </a:p>
        </p:txBody>
      </p:sp>
      <p:cxnSp>
        <p:nvCxnSpPr>
          <p:cNvPr id="6151" name="PA-直接连接符 7">
            <a:extLst>
              <a:ext uri="{FF2B5EF4-FFF2-40B4-BE49-F238E27FC236}">
                <a16:creationId xmlns:a16="http://schemas.microsoft.com/office/drawing/2014/main" id="{43F508F7-109F-49D4-98A3-B1AA12F3A8F7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89062" y="173616"/>
            <a:ext cx="2620126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设计单位简介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1181298"/>
            <a:ext cx="62874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设计单位基本情况介绍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......</a:t>
            </a:r>
          </a:p>
        </p:txBody>
      </p:sp>
    </p:spTree>
    <p:extLst>
      <p:ext uri="{BB962C8B-B14F-4D97-AF65-F5344CB8AC3E}">
        <p14:creationId xmlns:p14="http://schemas.microsoft.com/office/powerpoint/2010/main" val="22307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6" y="1181298"/>
            <a:ext cx="11329314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设计单位相关业绩、获奖情况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.....</a:t>
            </a:r>
          </a:p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介绍应包括项目时间、项目类型、项目特点等，并附有项目效果图或实施照片。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建议一页</a:t>
            </a:r>
            <a:r>
              <a:rPr lang="en-US" altLang="zh-CN" kern="1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一个项目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89062" y="173616"/>
            <a:ext cx="2620126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设计单位简介</a:t>
            </a:r>
          </a:p>
        </p:txBody>
      </p:sp>
    </p:spTree>
    <p:extLst>
      <p:ext uri="{BB962C8B-B14F-4D97-AF65-F5344CB8AC3E}">
        <p14:creationId xmlns:p14="http://schemas.microsoft.com/office/powerpoint/2010/main" val="22933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A-矩形 4">
            <a:extLst>
              <a:ext uri="{FF2B5EF4-FFF2-40B4-BE49-F238E27FC236}">
                <a16:creationId xmlns:a16="http://schemas.microsoft.com/office/drawing/2014/main" id="{A49FF444-BC57-4156-A779-90BCCB005E0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0" y="2011363"/>
            <a:ext cx="9144000" cy="2228851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6148" name="PA-直接连接符 6">
            <a:extLst>
              <a:ext uri="{FF2B5EF4-FFF2-40B4-BE49-F238E27FC236}">
                <a16:creationId xmlns:a16="http://schemas.microsoft.com/office/drawing/2014/main" id="{74ADA7C2-7776-4B20-9054-E9D593EC7A50}"/>
              </a:ext>
            </a:extLst>
          </p:cNvPr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9745663" y="0"/>
            <a:ext cx="0" cy="4240213"/>
          </a:xfrm>
          <a:prstGeom prst="lin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8438" y="2481264"/>
            <a:ext cx="4375151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>
              <a:lnSpc>
                <a:spcPct val="9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首席设计师介绍</a:t>
            </a:r>
          </a:p>
        </p:txBody>
      </p:sp>
      <p:cxnSp>
        <p:nvCxnSpPr>
          <p:cNvPr id="6151" name="PA-直接连接符 7">
            <a:extLst>
              <a:ext uri="{FF2B5EF4-FFF2-40B4-BE49-F238E27FC236}">
                <a16:creationId xmlns:a16="http://schemas.microsoft.com/office/drawing/2014/main" id="{43F508F7-109F-49D4-98A3-B1AA12F3A8F7}"/>
              </a:ext>
            </a:extLst>
          </p:cNvPr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1524000" y="3708400"/>
            <a:ext cx="9144000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PA-标题 5">
            <a:extLst>
              <a:ext uri="{FF2B5EF4-FFF2-40B4-BE49-F238E27FC236}">
                <a16:creationId xmlns:a16="http://schemas.microsoft.com/office/drawing/2014/main" id="{0F7D4F33-4B4D-4BBF-A09D-B611336CD93A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837738" y="2481264"/>
            <a:ext cx="906463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>
              <a:lnSpc>
                <a:spcPct val="90000"/>
              </a:lnSpc>
            </a:pPr>
            <a:r>
              <a:rPr lang="en-US" altLang="zh-CN" sz="3600" b="1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chemeClr val="bg1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63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2590599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首席设计师介绍</a:t>
            </a:r>
          </a:p>
        </p:txBody>
      </p:sp>
      <p:graphicFrame>
        <p:nvGraphicFramePr>
          <p:cNvPr id="6" name="表格 5"/>
          <p:cNvGraphicFramePr/>
          <p:nvPr>
            <p:extLst>
              <p:ext uri="{D42A27DB-BD31-4B8C-83A1-F6EECF244321}">
                <p14:modId xmlns:p14="http://schemas.microsoft.com/office/powerpoint/2010/main" val="2063163692"/>
              </p:ext>
            </p:extLst>
          </p:nvPr>
        </p:nvGraphicFramePr>
        <p:xfrm>
          <a:off x="288291" y="1293495"/>
          <a:ext cx="6359526" cy="51104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0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0">
                <a:tc gridSpan="2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zh-CN" altLang="en-US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首席设计师</a:t>
                      </a: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姓名 </a:t>
                      </a: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5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highlight>
                            <a:srgbClr val="C0C0C0"/>
                          </a:highlight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学历、学位及专业</a:t>
                      </a:r>
                      <a:endParaRPr lang="zh-CN" altLang="en-US" sz="1600" b="0" dirty="0">
                        <a:highlight>
                          <a:srgbClr val="C0C0C0"/>
                        </a:highlight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984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highlight>
                            <a:srgbClr val="C0C0C0"/>
                          </a:highlight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详细任职历史（自现职开始） </a:t>
                      </a:r>
                      <a:endParaRPr lang="zh-CN" altLang="en-US" sz="1600" b="0" dirty="0">
                        <a:highlight>
                          <a:srgbClr val="C0C0C0"/>
                        </a:highlight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altLang="zh-CN" sz="1600" b="0" dirty="0"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 </a:t>
                      </a:r>
                      <a:endParaRPr lang="en-US" altLang="zh-CN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5111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 dirty="0">
                          <a:highlight>
                            <a:srgbClr val="C0C0C0"/>
                          </a:highlight>
                          <a:latin typeface="Times New Roman" panose="02020503050405090304" pitchFamily="18" charset="0"/>
                          <a:cs typeface="Times New Roman" panose="02020503050405090304" pitchFamily="18" charset="0"/>
                        </a:rPr>
                        <a:t>获得国内或国际奖项 </a:t>
                      </a:r>
                      <a:endParaRPr lang="zh-CN" altLang="en-US" sz="1600" b="0" dirty="0">
                        <a:highlight>
                          <a:srgbClr val="C0C0C0"/>
                        </a:highlight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zh-CN" altLang="en-US" sz="1600" b="0" dirty="0">
                        <a:latin typeface="Times New Roman" panose="02020503050405090304" pitchFamily="18" charset="0"/>
                        <a:ea typeface="Times New Roman" panose="02020503050405090304" pitchFamily="18" charset="0"/>
                        <a:cs typeface="Times New Roman" panose="02020503050405090304" pitchFamily="18" charset="0"/>
                      </a:endParaRPr>
                    </a:p>
                  </a:txBody>
                  <a:tcPr marL="0" marR="0" marT="0" marB="3048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814186" y="1292226"/>
            <a:ext cx="5215255" cy="3598545"/>
          </a:xfrm>
          <a:prstGeom prst="rect">
            <a:avLst/>
          </a:prstGeom>
          <a:solidFill>
            <a:srgbClr val="D7DC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（首席设计师照片）</a:t>
            </a:r>
          </a:p>
        </p:txBody>
      </p:sp>
    </p:spTree>
    <p:extLst>
      <p:ext uri="{BB962C8B-B14F-4D97-AF65-F5344CB8AC3E}">
        <p14:creationId xmlns:p14="http://schemas.microsoft.com/office/powerpoint/2010/main" val="115108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94141C0-1484-4632-A361-62E83CE3459E}"/>
              </a:ext>
            </a:extLst>
          </p:cNvPr>
          <p:cNvSpPr/>
          <p:nvPr/>
        </p:nvSpPr>
        <p:spPr>
          <a:xfrm>
            <a:off x="443585" y="1181297"/>
            <a:ext cx="1133992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首席设计师参与的相关业绩、获奖情况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.....</a:t>
            </a:r>
          </a:p>
          <a:p>
            <a:pPr indent="406390" algn="just">
              <a:lnSpc>
                <a:spcPct val="150000"/>
              </a:lnSpc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介绍应包括项目时间、项目类型、项目特点等，并附有项目效果图或实施照片。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总的放一页</a:t>
            </a:r>
            <a:r>
              <a:rPr lang="en-US" altLang="zh-CN" kern="1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，后面可分开每个项目一页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2590599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首席设计师介绍</a:t>
            </a:r>
          </a:p>
        </p:txBody>
      </p:sp>
    </p:spTree>
    <p:extLst>
      <p:ext uri="{BB962C8B-B14F-4D97-AF65-F5344CB8AC3E}">
        <p14:creationId xmlns:p14="http://schemas.microsoft.com/office/powerpoint/2010/main" val="324425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7d195523061f1c0" descr="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" hidden="1"/>
          <p:cNvSpPr txBox="1"/>
          <p:nvPr/>
        </p:nvSpPr>
        <p:spPr>
          <a:xfrm>
            <a:off x="-355600" y="1803400"/>
            <a:ext cx="420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33"/>
              <a:t>e7d195523061f1c0092ce48a5fc95870a0687ac45bc8b2caB227BFDC40F9DB2B7A559DE97B8BDC6E716585DDCE188C7BF488BAA08C98985C74A3E1B5E305210FABE6A8AE2A6A8AB67019A6860E9B7AF55A1A95E86B10B9AB5550002FF12B0EA56D000405632874BC50024C1037F77C0F94C04B67B4C2100A7AA32C9C5BB52837D9165C348A88A54C8C79B8EFA65F053EF0087A7ED95375B8</a:t>
            </a:r>
            <a:endParaRPr lang="zh-CN" altLang="en-US" sz="133"/>
          </a:p>
        </p:txBody>
      </p:sp>
      <p:sp>
        <p:nvSpPr>
          <p:cNvPr id="16" name="TextBox 76">
            <a:extLst>
              <a:ext uri="{FF2B5EF4-FFF2-40B4-BE49-F238E27FC236}">
                <a16:creationId xmlns:a16="http://schemas.microsoft.com/office/drawing/2014/main" id="{595A027D-6B7E-46EB-AE1A-448A1098A53A}"/>
              </a:ext>
            </a:extLst>
          </p:cNvPr>
          <p:cNvSpPr txBox="1"/>
          <p:nvPr/>
        </p:nvSpPr>
        <p:spPr>
          <a:xfrm>
            <a:off x="192088" y="173616"/>
            <a:ext cx="3206153" cy="369332"/>
          </a:xfrm>
          <a:prstGeom prst="rect">
            <a:avLst/>
          </a:prstGeom>
          <a:gradFill flip="none" rotWithShape="1">
            <a:gsLst>
              <a:gs pos="0">
                <a:srgbClr val="00A29A"/>
              </a:gs>
              <a:gs pos="93000">
                <a:srgbClr val="8EC31E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首席设计师业绩介绍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20513" y="920827"/>
            <a:ext cx="11594969" cy="2378555"/>
            <a:chOff x="320511" y="1366885"/>
            <a:chExt cx="9420521" cy="1932496"/>
          </a:xfrm>
        </p:grpSpPr>
        <p:sp>
          <p:nvSpPr>
            <p:cNvPr id="3" name="矩形 2"/>
            <p:cNvSpPr/>
            <p:nvPr/>
          </p:nvSpPr>
          <p:spPr>
            <a:xfrm>
              <a:off x="320511" y="1366886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74330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828149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20513" y="3957829"/>
            <a:ext cx="11594969" cy="2378555"/>
            <a:chOff x="320511" y="1366885"/>
            <a:chExt cx="9420521" cy="1932496"/>
          </a:xfrm>
        </p:grpSpPr>
        <p:sp>
          <p:nvSpPr>
            <p:cNvPr id="11" name="矩形 10"/>
            <p:cNvSpPr/>
            <p:nvPr/>
          </p:nvSpPr>
          <p:spPr>
            <a:xfrm>
              <a:off x="320511" y="1366886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574330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828149" y="1366885"/>
              <a:ext cx="2912883" cy="19324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024" y="3277151"/>
            <a:ext cx="3077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A</a:t>
            </a:r>
            <a:r>
              <a:rPr lang="zh-CN" altLang="en-US" sz="1400" dirty="0"/>
              <a:t>项目      设计规模：</a:t>
            </a:r>
            <a:r>
              <a:rPr lang="en-US" altLang="zh-CN" sz="1400" dirty="0"/>
              <a:t>xx</a:t>
            </a:r>
            <a:r>
              <a:rPr lang="zh-CN" altLang="en-US" sz="1400" dirty="0"/>
              <a:t>公顷</a:t>
            </a:r>
            <a:endParaRPr lang="en-US" altLang="zh-CN" sz="1400" dirty="0"/>
          </a:p>
          <a:p>
            <a:r>
              <a:rPr lang="zh-CN" altLang="en-US" sz="1400" dirty="0"/>
              <a:t>项目情况：已建、在建、设计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672630" y="3297647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B</a:t>
            </a:r>
            <a:r>
              <a:rPr lang="zh-CN" altLang="en-US" sz="1400" dirty="0"/>
              <a:t>项目      设计规模：</a:t>
            </a:r>
            <a:r>
              <a:rPr lang="en-US" altLang="zh-CN" sz="1400" dirty="0"/>
              <a:t>xx</a:t>
            </a:r>
            <a:r>
              <a:rPr lang="zh-CN" altLang="en-US" sz="1400" dirty="0"/>
              <a:t>公顷</a:t>
            </a:r>
            <a:endParaRPr lang="en-US" altLang="zh-CN" sz="1400" dirty="0"/>
          </a:p>
          <a:p>
            <a:r>
              <a:rPr lang="zh-CN" altLang="en-US" sz="1400" dirty="0"/>
              <a:t>项目情况：已建、在建、设计</a:t>
            </a:r>
          </a:p>
          <a:p>
            <a:endParaRPr lang="zh-CN" altLang="en-US" sz="1400" dirty="0"/>
          </a:p>
        </p:txBody>
      </p:sp>
      <p:sp>
        <p:nvSpPr>
          <p:cNvPr id="17" name="文本框 16"/>
          <p:cNvSpPr txBox="1"/>
          <p:nvPr/>
        </p:nvSpPr>
        <p:spPr>
          <a:xfrm>
            <a:off x="8677497" y="3297647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</a:t>
            </a:r>
            <a:r>
              <a:rPr lang="zh-CN" altLang="en-US" sz="1400" dirty="0"/>
              <a:t>项目         设计规模：</a:t>
            </a:r>
            <a:r>
              <a:rPr lang="en-US" altLang="zh-CN" sz="1400" dirty="0"/>
              <a:t>xx</a:t>
            </a:r>
            <a:r>
              <a:rPr lang="zh-CN" altLang="en-US" sz="1400" dirty="0"/>
              <a:t>公顷</a:t>
            </a:r>
            <a:endParaRPr lang="en-US" altLang="zh-CN" sz="1400" dirty="0"/>
          </a:p>
          <a:p>
            <a:r>
              <a:rPr lang="zh-CN" altLang="en-US" sz="1400" dirty="0"/>
              <a:t>项目情况：已建、在建、设计</a:t>
            </a:r>
          </a:p>
          <a:p>
            <a:endParaRPr lang="zh-CN" altLang="en-US" sz="1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641022" y="6337707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D</a:t>
            </a:r>
            <a:r>
              <a:rPr lang="zh-CN" altLang="en-US" sz="1400" dirty="0"/>
              <a:t>项目       设计规模：</a:t>
            </a:r>
            <a:r>
              <a:rPr lang="en-US" altLang="zh-CN" sz="1400" dirty="0"/>
              <a:t>xx</a:t>
            </a:r>
            <a:r>
              <a:rPr lang="zh-CN" altLang="en-US" sz="1400" dirty="0"/>
              <a:t>公顷</a:t>
            </a:r>
            <a:endParaRPr lang="en-US" altLang="zh-CN" sz="1400" dirty="0"/>
          </a:p>
          <a:p>
            <a:r>
              <a:rPr lang="zh-CN" altLang="en-US" sz="1400" dirty="0"/>
              <a:t>项目情况：已建、在建、设计</a:t>
            </a:r>
          </a:p>
          <a:p>
            <a:endParaRPr lang="zh-CN" altLang="en-US" sz="1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4677221" y="6332908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E</a:t>
            </a:r>
            <a:r>
              <a:rPr lang="zh-CN" altLang="en-US" sz="1400" dirty="0"/>
              <a:t>项目       设计规模：</a:t>
            </a:r>
            <a:r>
              <a:rPr lang="en-US" altLang="zh-CN" sz="1400" dirty="0"/>
              <a:t>xx</a:t>
            </a:r>
            <a:r>
              <a:rPr lang="zh-CN" altLang="en-US" sz="1400" dirty="0"/>
              <a:t>公顷</a:t>
            </a:r>
            <a:endParaRPr lang="en-US" altLang="zh-CN" sz="1400" dirty="0"/>
          </a:p>
          <a:p>
            <a:r>
              <a:rPr lang="zh-CN" altLang="en-US" sz="1400" dirty="0"/>
              <a:t>项目情况：已建、在建、设计</a:t>
            </a:r>
          </a:p>
          <a:p>
            <a:endParaRPr lang="zh-CN" altLang="en-US" sz="1400" dirty="0"/>
          </a:p>
        </p:txBody>
      </p:sp>
      <p:sp>
        <p:nvSpPr>
          <p:cNvPr id="21" name="文本框 20"/>
          <p:cNvSpPr txBox="1"/>
          <p:nvPr/>
        </p:nvSpPr>
        <p:spPr>
          <a:xfrm>
            <a:off x="8837753" y="6381011"/>
            <a:ext cx="30777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F</a:t>
            </a:r>
            <a:r>
              <a:rPr lang="zh-CN" altLang="en-US" sz="1400" dirty="0"/>
              <a:t>项目       设计规模：</a:t>
            </a:r>
            <a:r>
              <a:rPr lang="en-US" altLang="zh-CN" sz="1400" dirty="0"/>
              <a:t>xx</a:t>
            </a:r>
            <a:r>
              <a:rPr lang="zh-CN" altLang="en-US" sz="1400" dirty="0"/>
              <a:t>公顷</a:t>
            </a:r>
            <a:endParaRPr lang="en-US" altLang="zh-CN" sz="1400" dirty="0"/>
          </a:p>
          <a:p>
            <a:r>
              <a:rPr lang="zh-CN" altLang="en-US" sz="1400" dirty="0"/>
              <a:t>项目情况：已建、在建、设计</a:t>
            </a:r>
          </a:p>
          <a:p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7071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45C86CD-C15A-44CC-85A5-006ACB627C5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5Wsk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OVrJ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E5Wsk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Tlay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Tlay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Tlay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TlaySnL80YFnAAAAawAAABwAAAB1bml2ZXJzYWwvbG9jYWxfc2V0dGluZ3MueG1sDcw7CsNADEXR3qsQ6p1P58JjdymDIc4ChP0IBo0UZkRIdp/pbnG44/zNSh+Uerglvp4uTLDN98NeiZ/rrR+Yaojtom5IbM40T92ovok+ENFgpbfKD2VFbhG4S25yKaiwkGhnPk/dH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BOVrJKsIcj9GwBAAD3AgAAKQAAAHVuaXZlcnNhbC9za2luX2N1c3RvbWl6YXRpb25fc2V0dGluZ3MueG1sjVLbSiQxEH33K4I/MEkqt4Z2ILeWeVHRAZ+b6ezSrKaXTsRlycebdncYR0c09VR1Tp2iKqdNv8Zon1KeHse/fR6neBdyHuPPtD5DqN1ND9N8M4cUclodKvdjHKbnTfwxLbVaTbmPQz8PdkHTGqPu9SEltXKqZswwiiTz1CvkPLcVa8A1YCvmKLHt6p3EP9057ELMp1Xb1RH6sWETU5jzJg7hzxqO2W+h4w0u534YKy+tBVui7KcWx5ZAjHDJfaEaAASy3BGHi5SN1AR5zDiGYhQFCohwThpRiKQcatY1oqow3wjEJGPUFepp7UZaG0dtkdAQous0rxpbus5IjBEhBJgrXEBnMKpsqBoa1HJAcGBAFG00UYA625mOFe+8sBwp6gXGhRkDGB+Oe9ju7bkO1W+vsz/nF4Inv+AkunhrdcJc7e5pnit5Gx5/P/Q5oHG4OL+59Xf+aqu3m+ur8/++fPXwnrWYtW79qbdfAFBLAwQUAAIACABPVrJKBdmJyEoNAADVIQAAFwAAAHVuaXZlcnNhbC91bml2ZXJzYWwucG5n7Zr5V1Lr+sCp02lW81TXnEu9ea45lCen40CZE6drpQ1mTrXMvGGCqGgoYtN1SImilpaJnqyT4oCpmboRsENJHkTqOKDiUHEUBcGBEBWRu6nOvWvd9V3fP+AufmBvnuez3/0+z7vf53mf/ULusSP+OhuNNkIgEB1YgE8wBLIGBoF8g1y/FtTsaroxAZ5WJQX7e0MoXSaToLAm9mDgQQikjrBp+dy3oLwhISA0CQLRZWo+q1jIivNgOzjM5+CJy5GS4aN5tvIB1gdZ0dzqudX1Ouf16/VTvyOe3Pz997tzLujn7wxY865680855y0tXv1z7db1O3xubykzVl/5Wfr3/RtU2Okumfsi6UfFp9IHFz2PJ20P/1RMqZRSRFK3iFJKZUvdgywuVI2VrSinkSMZiuGaplGcMWjSWSc/WcVKkOl5M4QfUQ+6/IxkqNHWVGbnnzOGeak+dad4g4orjVX29XirKOysr/sqUG5DB2X84Wd6vRu/BpSa7SsJQwviKPXgrX+LE37gN0i4i8UG8HQgx0oj7SJqjjcCVoPHLVqgBVqgBVqgBVqgBVqgBVqgBVqgBVqgBVqgBVrwvwdQAnP1AkuzZfoe2ArTaLytNFuK6+9o9g53+nyn2W7c8v+Dj+F3/mjgevFbP/1++KF1KTZR9saScAm3LDAfRYlQvYIqViihKUwXvLIPOZIleWFeezNteayJoZIE8Vuc4jk/jE8jlJUVrMzfJMuPLTv8zTOeY2ZeruOvSy+vZIURqGFmmqZimmKEGs0YYuQMdtXEiAswp7rDG+MXDvUkpb2ZMxdPBMwNJXEb9WaOhIAtSvKWOEhcQy8+DFCvKF2m6UppPE/9QS+z32P21dYwrpdyKl7gRmoaSROPA5mLY4VIQxeog9OwB+IUd+C+VECA0mOGmlfeCuXVvDcxQyz6pFnGp3ckNiYoicbIVz+ZslsLafOSxywafdMx0/kD9znbs+oigOH9XMJnj+z6OBGQeHLTCU8pAmNf5uzMmMUjL7l4UGcPp45mKOJ5J8+SxXHXW7HisNHBSPtywX74cIgJGb3CNF+ZufA9ecu+krw50jRW2Nl2UtYbwwnrxqPkQMXMMUE7V9ZKkjolGirq4oAzfYAqzY63gKGzE0Web0UvJBqbqukB6VN1rEEuIe53O2X1w9hAkRu90yGQcMtq+DpgA4y51Q5WVON7gWp8F6IoNP5sqvGzRmFb67kzTeg3EhSqcUT4/lh60Ikd5NLCXY+unfYMkSf9s2a2GP/G8WkVj9nfUFHGbOWxXBiLHOfnm2Npfl3p5o2bBcKI7l5HAk9GtugIqVs3SJ7/yzeQ9/BKz1tULj6u+7Mh8aIWaYHKw4eYZJT9VxMjJ7hl+shbzzxPGP1HebFtKfXmBnRLfohc1s9+7N2es227cfv+mFYzmwO2io3kzOk0BDcNX6zwEgnTSNKHiFfERYA9f3LqaspN2msIpLlIFL59OLbdSVSQ2cdpcG60SwgVWuvD7P9x6VmK4II8ULUciCt37mSNbCyOVAzhA+o3r5XLHPff26fai2h4iIu64Sp2SnyndE0GMgjTFoBC8LdkhQ6kTR6cHVm96GF1ePjH+2hZdZBpSredus6HuMnIuHq4eSDREn3KuN0pcuciHM0d5hnCAL6DRccHQLkW8j4tVJb7k/uXdidVDwQIU5NDVi0/170cxBuLttxseEo+ECy8NtHl+/Ji764fku4XcWHBPMIh+G/YI8TQQKhuyN8E2F3o4eaaczw3WArNzz7NPPuINRjGCb202XZjifCVk7iPCY4rZwQr46R4moji8qzYH96iDN7ZcX1Nv4PZXCmWl5+MY6YX7006jWhNNGos2fOXfOHTkjx9bxvvHlmwftyNav1AUeKrG5gSgOTmdeL+fWFo1s0BOu8NRvo4spDlUeBuR2yd+22PRE7FWX8ZkAQRo+JyuajvtaZn+6VCB1/ipkqdrrpZTMHYI12ma+eFi6MSFAYewftgG+NzZx/l11c7QtKR+WLh1qZbVxyfPiyl6u8XLQFD23eKMNMUByGNAHD0I3UxtlRvji96mtXQ49DIUKumY+kKLkD/2ukdqCIs6q2dShTCANzoXnu4ApyCOhqPW2RHIXCzeVFTNNLcsow72opfwpSU98T3NgPht/jlYQYNiJIMUV2PYxcPzzrNDlJTxioyU+HYGsYSJpLwC6KJUstVyTwOC0MNmL5dRy2IEGsezdxdnjcj40LV6tQVCcNgnH0kdRQCqY4i5ZUpsZcrGrL0N4qSRKFMPpJBU6SIDrcZQb3E9orLi++v673gESCofERGJ4CZN2Sa2NiEd/LwDs7UR+0hByofFWBskd/eNWpf6nfqUfXuF6JHZHdzrNo6QLfP8Z4VI+hTn/0FaLIud0ksM7pnr/PQ4dd3FgF92LiOYqNRKW5pcn5J3wV+Hxk7yc1ckaUUYRzwRU1ZG/8qe54t6usAH0rpvp45vLjrplU0NrbzODvi0XmfspjNRuJUHuBOSItPFp83uLPGtUWqcp0yal+Q1ncPu0Ag4hTDTM7TrLG1S/3UxzipBQwjaeSBviQcY1J0VHWpr018/G5P6jLdfJqOXBj2UHYyT4/LfIiOfYL7uBZdNtkCRnMG0PV5AauLwxU4kxSdaGzqwKTUGHIFLfYyMKvKGrxfi5c7fvSXLB4TCPELg28c2BfbJclMk7XtI9YC7G5LC1u9l24nvty95xj7DKGmoHZ+2XUP0TY7ZmLHuYosDPfeANjPZF+HvUWHbqaSP+p81FPeM//tvioxPNxFL4H6Xy71Zdh79IUyXScn+nPMrz7OurkO7UUc9CtGllNq8aqB1sI3OXvQobK+Y9mP82dZXwfPSIQijFHGPPYQO9mh8JZxfpFeA3lW1nzQKncsYaI5b6Kg/PiqJ5HV0IWXes5Q5QDXmQBdWbAzwy184HgqhhpIfrZXVWD6eBa3Q0D9OnH4lgSP33HOHn46shIryzWboy1xU/qO1146ru95hjyU6fVo0rXnwqLB2Vvvau6GunC9nPLHdgiDyJm8vX2cBYVHVPnqwzqWeznCaMP2JdpUQHAtHkGasiDaYuc6rB+aqyb8+VuCHXoaPFSfuvkX4YNF5VS794zPNpw+4hKVoslGZ4cjM+S98w0f9sH7G6/S861iTHY3LIudsy9NcNOfFKPX//YIQDuKxwfKs+pMZCU7nUy2wuB6RUbwQTdd/CF81nFf4tepc/7R/LYWcDkd3Ps7+WJcifTFFbVohEAK+oO1l2CsNiskSemrIKcZYBVQrwKDxSgl/ufUO+dNbI4z169zSs7m2yLTpw4GMxOR96LR4mgwVx/VkUVT4kf32Vp2tOYf8r19Btpo/5MqXJY/Rmnbj6AWWxB74srCzJU5VnfB1ToufQfH8caUjDadgZR9zHNArMwVMhJet878uonPrHQNU10TjziwJkYIseSo249PpAr+zCFLGfMDsUKv2YtkvCyirsxrK28/m3HguLEKrcqxlstCxxdtjPLF/gdca78EL5nVGG6O7g+MgM6vJs9GGxbAi86A183NFKHcG+08KcZiRdnLf1TwvGm7AXkdIcCRvLW+zy2gQP9JyRAvKjOjChd5Sz15NBPATDzKHsQnSLERO96fGlaO7RhWogqXfjnFsKKi/p1VZ7rcp5+X6vMonzNWY7qM48JHo3Jq7YhYU2DsQYZaOTqKy/Ncd7syko0XAYiSpymCRWkqI52fHK4Tse3PG89u+7z0LF2e/KVwkJsb11eTDU6oInBiJknSXO8FOLYopVRkrvkv/Ap79iRdJUE2daOE4jJIk+jLqJW/1YQOjx1N8OzDnQqvQpiCY9FXuVLEweg1GPoQcwMSPdFBV8LQ04XRydOs4xOaEBePPSZ4AW8XYZSiL9eLwEotjvdynw8RltocSLp+viWI5uGQy4ynvLDfmFAlVSXm136EkgGCZq4040TF2/6zdPshW2f9qMus72C75eVY6tamlRUFg9FyMALqwOLlhomPruIaj4Sb/ukzOvysoqT17wae81vAXLNo43V9ZAMQUwquuZwYxCYTUxhFhDicjWUvs6ArKOrB5vydyiE0L+JhlHqJJ1nrmvoCqpo82vTtKgR6mqZ4AXpVnFbIAiRfTaPDa9VSmeBMj5srMFbSu3+4NS6Ii2oaEqKTrVoqnaRv6z+1faN3SRP9zlnJX0MvU7TQdnzZ+mQTxpBlthryzCsOCu3YxW+JG3k8vi2qwAy06WPe1P3tCs2P/9zAubuly0/wFszuo1Aa6enTGgzAB4v09+KTURU1++6ZACRq37ET7OSbDofBEm7sxOj60l8x9BjKRJDQmszcLEo0DMCtyEqReocqUKvBur6NJLGJZ5p97JcMienLLNcQqxZ7TexzNM9I1d3WAFDa0TJN1R5y9/96GyhVL8e6r/78OlDhlShgOzAu+WvEcINef8SyEKq++B/xkmP/w8//MKBU5vU8w1s5LYuj1HBrjep0lWhXdLMhDL6gYKhpi2CkDj7QdNBXtuSPvq3WechRr8qNexPsvfnqikYP8z3iQ/E+e+1fUEsDBBQAAgAIAE9WskorC8BtSgAAAGsAAAAbAAAAdW5pdmVyc2FsL3VuaXZlcnNhbC5wbmcueG1ss7GvyM1RKEstKs7Mz7NVMtQzULK34+WyKShKLctMLVeoAIoZ6RlAgJJCJSq3PDOlJAMoZGBujBDMSM1MzyixVbIwMIUL6gPNBABQSwECAAAUAAIACABOVrJKFQ6tKGQEAAAHEQAAHQAAAAAAAAABAAAAAAAAAAAAdW5pdmVyc2FsL2NvbW1vbl9tZXNzYWdlcy5sbmdQSwECAAAUAAIACABOVrJKCH4LIykDAACGDAAAJwAAAAAAAAABAAAAAACfBAAAdW5pdmVyc2FsL2ZsYXNoX3B1Ymxpc2hpbmdfc2V0dGluZ3MueG1sUEsBAgAAFAACAAgATlaySrX8CWS6AgAAVQoAACEAAAAAAAAAAQAAAAAADQgAAHVuaXZlcnNhbC9mbGFzaF9za2luX3NldHRpbmdzLnhtbFBLAQIAABQAAgAIAE5Wskoqlg9n/gIAAJcLAAAmAAAAAAAAAAEAAAAAAAYLAAB1bml2ZXJzYWwvaHRtbF9wdWJsaXNoaW5nX3NldHRpbmdzLnhtbFBLAQIAABQAAgAIAE5WskpocVKRmgEAAB8GAAAfAAAAAAAAAAEAAAAAAEgOAAB1bml2ZXJzYWwvaHRtbF9za2luX3NldHRpbmdzLmpzUEsBAgAAFAACAAgATlaySj08L9HBAAAA5QEAABoAAAAAAAAAAQAAAAAAHxAAAHVuaXZlcnNhbC9pMThuX3ByZXNldHMueG1sUEsBAgAAFAACAAgATlaySnL80YFnAAAAawAAABwAAAAAAAAAAQAAAAAAGBEAAHVuaXZlcnNhbC9sb2NhbF9zZXR0aW5ncy54bWxQSwECAAAUAAIACABElFdHI7RO+/sCAACwCAAAFAAAAAAAAAABAAAAAAC5EQAAdW5pdmVyc2FsL3BsYXllci54bWxQSwECAAAUAAIACABOVrJKsIcj9GwBAAD3AgAAKQAAAAAAAAABAAAAAADmFAAAdW5pdmVyc2FsL3NraW5fY3VzdG9taXphdGlvbl9zZXR0aW5ncy54bWxQSwECAAAUAAIACABPVrJKBdmJyEoNAADVIQAAFwAAAAAAAAAAAAAAAACZFgAAdW5pdmVyc2FsL3VuaXZlcnNhbC5wbmdQSwECAAAUAAIACABPVrJKKwvAbUoAAABrAAAAGwAAAAAAAAABAAAAAAAYJAAAdW5pdmVyc2FsL3VuaXZlcnNhbC5wbmcueG1sUEsFBgAAAAALAAsASQMAAJskAAAAAA=="/>
  <p:tag name="ISPRING_PRESENTATION_TITLE" val="005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SLIDE" val="306358"/>
  <p:tag name="RESOURCELIB_SLIDETYPE" val="12"/>
  <p:tag name="POCKET_APPLY_TIME" val="2019年3月14日"/>
  <p:tag name="POCKET_APPLY_TYPE" val="Slid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14日"/>
  <p:tag name="POCKET_APPLY_TYPE" val="Slide"/>
  <p:tag name="PA" val="v5.2.4"/>
  <p:tag name="RESOURCELIBID_ANIM" val="4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自定义 12">
      <a:dk1>
        <a:sysClr val="windowText" lastClr="000000"/>
      </a:dk1>
      <a:lt1>
        <a:sysClr val="window" lastClr="FFFFFF"/>
      </a:lt1>
      <a:dk2>
        <a:srgbClr val="3D3F42"/>
      </a:dk2>
      <a:lt2>
        <a:srgbClr val="E7E6E6"/>
      </a:lt2>
      <a:accent1>
        <a:srgbClr val="D7DCE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1601</TotalTime>
  <Words>483</Words>
  <Application>Microsoft Office PowerPoint</Application>
  <PresentationFormat>宽屏</PresentationFormat>
  <Paragraphs>136</Paragraphs>
  <Slides>16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方正清刻本悦宋简体</vt:lpstr>
      <vt:lpstr>微软雅黑</vt:lpstr>
      <vt:lpstr>Arial</vt:lpstr>
      <vt:lpstr>Arial Black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0052</dc:title>
  <dc:creator>jinbao shi</dc:creator>
  <cp:lastModifiedBy>Administrator</cp:lastModifiedBy>
  <cp:revision>143</cp:revision>
  <dcterms:created xsi:type="dcterms:W3CDTF">2017-07-04T08:36:07Z</dcterms:created>
  <dcterms:modified xsi:type="dcterms:W3CDTF">2025-03-05T09:17:03Z</dcterms:modified>
</cp:coreProperties>
</file>